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Nunito"/>
      <p:regular r:id="rId25"/>
      <p:bold r:id="rId26"/>
      <p:italic r:id="rId27"/>
      <p:boldItalic r:id="rId28"/>
    </p:embeddedFont>
    <p:embeddedFont>
      <p:font typeface="Maven Pro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bold.fntdata"/><Relationship Id="rId25" Type="http://schemas.openxmlformats.org/officeDocument/2006/relationships/font" Target="fonts/Nunito-regular.fntdata"/><Relationship Id="rId28" Type="http://schemas.openxmlformats.org/officeDocument/2006/relationships/font" Target="fonts/Nunito-boldItalic.fntdata"/><Relationship Id="rId27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avenPr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MavenPr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Vinc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1b8f870bf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1b8f870bf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0c3350d0a8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0c3350d0a8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vincent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1b8f870bf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1b8f870bf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vinc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1b8f870bf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1b8f870bf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vinc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1b5bbda03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1b5bbda03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vinc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1b8f870bf1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1b8f870bf1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vinc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1b5bbda0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1b5bbda0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a45576ba1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a45576ba1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1b8f870bf1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1b8f870bf1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0c3350d0a8_0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0c3350d0a8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0c3350d0a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0c3350d0a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Vinc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1b8f870bf1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1b8f870bf1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Vinc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a45576ba1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a45576ba1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Selin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1b8f870bf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1b8f870bf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Selin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0c3350d0a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0c3350d0a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Selin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0c3350d0a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0c3350d0a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1b8047ea1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1b8047ea1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a45576ba14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a45576ba14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vincentchung2002/langley-park-civic-dashboard/blob/main/locations.js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TsnTCJTPyDLXOHkqsbS9VTBrxhmdH3SM/view" TargetMode="External"/><Relationship Id="rId4" Type="http://schemas.openxmlformats.org/officeDocument/2006/relationships/image" Target="../media/image6.jpg"/><Relationship Id="rId5" Type="http://schemas.openxmlformats.org/officeDocument/2006/relationships/hyperlink" Target="https://vincentchung2002.github.io/langley-park-civic-dashboard/" TargetMode="External"/><Relationship Id="rId6" Type="http://schemas.openxmlformats.org/officeDocument/2006/relationships/hyperlink" Target="https://github.com/vincentchung2002/langley-park-civic-dashboard" TargetMode="External"/><Relationship Id="rId7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vincentchung2002/langley-park-civic-dashboard/blob/main/User%20Guide.pdf" TargetMode="External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875" y="116950"/>
            <a:ext cx="5960675" cy="447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3"/>
          <p:cNvSpPr txBox="1"/>
          <p:nvPr>
            <p:ph idx="4294967295" type="title"/>
          </p:nvPr>
        </p:nvSpPr>
        <p:spPr>
          <a:xfrm>
            <a:off x="3195700" y="30934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Data Dashboard</a:t>
            </a:r>
            <a:endParaRPr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2"/>
          <p:cNvSpPr txBox="1"/>
          <p:nvPr>
            <p:ph type="title"/>
          </p:nvPr>
        </p:nvSpPr>
        <p:spPr>
          <a:xfrm>
            <a:off x="1453300" y="6152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FINAL</a:t>
            </a:r>
            <a:r>
              <a:rPr lang="en" sz="3000">
                <a:solidFill>
                  <a:schemeClr val="lt1"/>
                </a:solidFill>
              </a:rPr>
              <a:t> DATABASE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342" name="Google Shape;342;p22"/>
          <p:cNvSpPr txBox="1"/>
          <p:nvPr/>
        </p:nvSpPr>
        <p:spPr>
          <a:xfrm>
            <a:off x="1045900" y="4578175"/>
            <a:ext cx="7845300" cy="27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https://github.com/vincentchung2002/langley-park-civic-dashboard/blob/main/locations.js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43" name="Google Shape;34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3299" y="1614550"/>
            <a:ext cx="5670649" cy="296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2325" y="0"/>
            <a:ext cx="2531675" cy="190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MAPPING SOFTWARE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350" name="Google Shape;350;p23"/>
          <p:cNvSpPr txBox="1"/>
          <p:nvPr>
            <p:ph idx="1" type="body"/>
          </p:nvPr>
        </p:nvSpPr>
        <p:spPr>
          <a:xfrm>
            <a:off x="495225" y="1395425"/>
            <a:ext cx="7744500" cy="35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In order to allow </a:t>
            </a:r>
            <a:r>
              <a:rPr b="1" lang="en" sz="2100">
                <a:solidFill>
                  <a:schemeClr val="lt1"/>
                </a:solidFill>
              </a:rPr>
              <a:t>easy integration</a:t>
            </a:r>
            <a:r>
              <a:rPr lang="en" sz="2100">
                <a:solidFill>
                  <a:schemeClr val="lt1"/>
                </a:solidFill>
              </a:rPr>
              <a:t> into the Langley Park Civic </a:t>
            </a:r>
            <a:r>
              <a:rPr lang="en" sz="2100">
                <a:solidFill>
                  <a:schemeClr val="lt1"/>
                </a:solidFill>
              </a:rPr>
              <a:t>Association</a:t>
            </a:r>
            <a:r>
              <a:rPr lang="en" sz="2100">
                <a:solidFill>
                  <a:schemeClr val="lt1"/>
                </a:solidFill>
              </a:rPr>
              <a:t> website we decided to use </a:t>
            </a:r>
            <a:r>
              <a:rPr b="1" lang="en" sz="2100">
                <a:solidFill>
                  <a:schemeClr val="lt1"/>
                </a:solidFill>
              </a:rPr>
              <a:t>Leaflet.js</a:t>
            </a:r>
            <a:r>
              <a:rPr lang="en" sz="2100">
                <a:solidFill>
                  <a:schemeClr val="lt1"/>
                </a:solidFill>
              </a:rPr>
              <a:t>. 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Leaflet is an </a:t>
            </a:r>
            <a:r>
              <a:rPr b="1" lang="en" sz="2100">
                <a:solidFill>
                  <a:schemeClr val="lt1"/>
                </a:solidFill>
              </a:rPr>
              <a:t>open-source JavaScript library</a:t>
            </a:r>
            <a:r>
              <a:rPr lang="en" sz="2100">
                <a:solidFill>
                  <a:schemeClr val="lt1"/>
                </a:solidFill>
              </a:rPr>
              <a:t> used to make </a:t>
            </a:r>
            <a:r>
              <a:rPr b="1" lang="en" sz="2100">
                <a:solidFill>
                  <a:schemeClr val="lt1"/>
                </a:solidFill>
              </a:rPr>
              <a:t>interactive maps</a:t>
            </a:r>
            <a:r>
              <a:rPr lang="en" sz="2100">
                <a:solidFill>
                  <a:schemeClr val="lt1"/>
                </a:solidFill>
              </a:rPr>
              <a:t>.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It works efficiently across </a:t>
            </a:r>
            <a:r>
              <a:rPr b="1" lang="en" sz="2100">
                <a:solidFill>
                  <a:schemeClr val="lt1"/>
                </a:solidFill>
              </a:rPr>
              <a:t>all major desktop and mobile platform</a:t>
            </a:r>
            <a:r>
              <a:rPr lang="en" sz="2100">
                <a:solidFill>
                  <a:schemeClr val="lt1"/>
                </a:solidFill>
              </a:rPr>
              <a:t>s, can be </a:t>
            </a:r>
            <a:r>
              <a:rPr b="1" lang="en" sz="2100">
                <a:solidFill>
                  <a:schemeClr val="lt1"/>
                </a:solidFill>
              </a:rPr>
              <a:t>extended with lots of plugins</a:t>
            </a:r>
            <a:r>
              <a:rPr lang="en" sz="2100">
                <a:solidFill>
                  <a:schemeClr val="lt1"/>
                </a:solidFill>
              </a:rPr>
              <a:t>, and has a </a:t>
            </a:r>
            <a:r>
              <a:rPr b="1" lang="en" sz="2100">
                <a:solidFill>
                  <a:schemeClr val="lt1"/>
                </a:solidFill>
              </a:rPr>
              <a:t>easy to use and well-documented API</a:t>
            </a:r>
            <a:r>
              <a:rPr lang="en" sz="2100">
                <a:solidFill>
                  <a:schemeClr val="lt1"/>
                </a:solidFill>
              </a:rPr>
              <a:t>.</a:t>
            </a:r>
            <a:endParaRPr sz="21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351" name="Google Shape;3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3600" y="520549"/>
            <a:ext cx="2565176" cy="6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FIRST TEST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357" name="Google Shape;357;p24"/>
          <p:cNvSpPr txBox="1"/>
          <p:nvPr>
            <p:ph idx="1" type="body"/>
          </p:nvPr>
        </p:nvSpPr>
        <p:spPr>
          <a:xfrm>
            <a:off x="495225" y="1395425"/>
            <a:ext cx="7744500" cy="35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This iteration of the map consisted of some </a:t>
            </a:r>
            <a:r>
              <a:rPr b="1" lang="en" sz="2100">
                <a:solidFill>
                  <a:schemeClr val="lt1"/>
                </a:solidFill>
              </a:rPr>
              <a:t>test points</a:t>
            </a:r>
            <a:r>
              <a:rPr lang="en" sz="2100">
                <a:solidFill>
                  <a:schemeClr val="lt1"/>
                </a:solidFill>
              </a:rPr>
              <a:t> to see if the labeling worked properly. We also wanted to </a:t>
            </a:r>
            <a:r>
              <a:rPr b="1" lang="en" sz="2100">
                <a:solidFill>
                  <a:schemeClr val="lt1"/>
                </a:solidFill>
              </a:rPr>
              <a:t>test the popup content</a:t>
            </a:r>
            <a:r>
              <a:rPr lang="en" sz="2100">
                <a:solidFill>
                  <a:schemeClr val="lt1"/>
                </a:solidFill>
              </a:rPr>
              <a:t> that would appear when a location on the map was clicked.</a:t>
            </a:r>
            <a:endParaRPr sz="21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358" name="Google Shape;3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0751" y="2901887"/>
            <a:ext cx="2424424" cy="1695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5074" y="2688637"/>
            <a:ext cx="2992450" cy="212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2325" y="0"/>
            <a:ext cx="2531675" cy="190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ADDING MORE</a:t>
            </a:r>
            <a:r>
              <a:rPr lang="en" sz="3000">
                <a:solidFill>
                  <a:schemeClr val="lt1"/>
                </a:solidFill>
              </a:rPr>
              <a:t> FEATURES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366" name="Google Shape;366;p25"/>
          <p:cNvSpPr txBox="1"/>
          <p:nvPr>
            <p:ph idx="1" type="body"/>
          </p:nvPr>
        </p:nvSpPr>
        <p:spPr>
          <a:xfrm>
            <a:off x="495225" y="1395425"/>
            <a:ext cx="7744500" cy="35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The goal of the interactive map is to have an </a:t>
            </a:r>
            <a:r>
              <a:rPr b="1" lang="en" sz="2100">
                <a:solidFill>
                  <a:schemeClr val="lt1"/>
                </a:solidFill>
              </a:rPr>
              <a:t>accessible</a:t>
            </a:r>
            <a:r>
              <a:rPr lang="en" sz="2100">
                <a:solidFill>
                  <a:schemeClr val="lt1"/>
                </a:solidFill>
              </a:rPr>
              <a:t> and </a:t>
            </a:r>
            <a:r>
              <a:rPr b="1" lang="en" sz="2100">
                <a:solidFill>
                  <a:schemeClr val="lt1"/>
                </a:solidFill>
              </a:rPr>
              <a:t>easy-to-use user interface</a:t>
            </a:r>
            <a:r>
              <a:rPr lang="en" sz="2100">
                <a:solidFill>
                  <a:schemeClr val="lt1"/>
                </a:solidFill>
              </a:rPr>
              <a:t>. Users will be able to </a:t>
            </a:r>
            <a:r>
              <a:rPr b="1" lang="en" sz="2100">
                <a:solidFill>
                  <a:schemeClr val="lt1"/>
                </a:solidFill>
              </a:rPr>
              <a:t>search specific locations</a:t>
            </a:r>
            <a:r>
              <a:rPr lang="en" sz="2100">
                <a:solidFill>
                  <a:schemeClr val="lt1"/>
                </a:solidFill>
              </a:rPr>
              <a:t> or</a:t>
            </a:r>
            <a:r>
              <a:rPr b="1" lang="en" sz="2100">
                <a:solidFill>
                  <a:schemeClr val="lt1"/>
                </a:solidFill>
              </a:rPr>
              <a:t> by filter by category</a:t>
            </a:r>
            <a:r>
              <a:rPr lang="en" sz="2100">
                <a:solidFill>
                  <a:schemeClr val="lt1"/>
                </a:solidFill>
              </a:rPr>
              <a:t>. </a:t>
            </a:r>
            <a:endParaRPr sz="21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367" name="Google Shape;3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850" y="3110250"/>
            <a:ext cx="4019750" cy="7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3850" y="2436450"/>
            <a:ext cx="948202" cy="190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2325" y="0"/>
            <a:ext cx="2531675" cy="190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DEMONSTRATION OF MAP</a:t>
            </a:r>
            <a:endParaRPr sz="3000">
              <a:solidFill>
                <a:schemeClr val="lt1"/>
              </a:solidFill>
            </a:endParaRPr>
          </a:p>
        </p:txBody>
      </p:sp>
      <p:pic>
        <p:nvPicPr>
          <p:cNvPr id="375" name="Google Shape;375;p26" title="Demonstratio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6900" y="1690376"/>
            <a:ext cx="5698526" cy="32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26"/>
          <p:cNvSpPr txBox="1"/>
          <p:nvPr/>
        </p:nvSpPr>
        <p:spPr>
          <a:xfrm>
            <a:off x="1359775" y="1123300"/>
            <a:ext cx="71535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5"/>
              </a:rPr>
              <a:t>https://vincentchung2002.github.io/langley-park-civic-dashboard/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6"/>
              </a:rPr>
              <a:t>https://github.com/vincentchung2002/langley-park-civic-dashboard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7" name="Google Shape;37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12325" y="0"/>
            <a:ext cx="2531675" cy="190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User Guide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383" name="Google Shape;383;p27"/>
          <p:cNvSpPr txBox="1"/>
          <p:nvPr>
            <p:ph idx="1" type="body"/>
          </p:nvPr>
        </p:nvSpPr>
        <p:spPr>
          <a:xfrm>
            <a:off x="495225" y="1395425"/>
            <a:ext cx="7744500" cy="35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In order to allow you guys to update the map without our help </a:t>
            </a:r>
            <a:r>
              <a:rPr b="1" lang="en" sz="2100">
                <a:solidFill>
                  <a:schemeClr val="lt1"/>
                </a:solidFill>
              </a:rPr>
              <a:t>we developed a comprehensive and easy to understand guide</a:t>
            </a:r>
            <a:r>
              <a:rPr lang="en" sz="2100">
                <a:solidFill>
                  <a:schemeClr val="lt1"/>
                </a:solidFill>
              </a:rPr>
              <a:t> that you can use.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 u="sng">
                <a:solidFill>
                  <a:schemeClr val="hlink"/>
                </a:solidFill>
                <a:hlinkClick r:id="rId3"/>
              </a:rPr>
              <a:t>https://github.com/vincentchung2002/langley-park-civic-dashboard/blob/main/User%20Guide.pdf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384" name="Google Shape;38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2325" y="0"/>
            <a:ext cx="2531675" cy="190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>
                <a:solidFill>
                  <a:schemeClr val="lt1"/>
                </a:solidFill>
              </a:rPr>
              <a:t>FINAL </a:t>
            </a:r>
            <a:r>
              <a:rPr lang="en" sz="3020">
                <a:solidFill>
                  <a:schemeClr val="lt1"/>
                </a:solidFill>
              </a:rPr>
              <a:t>DELIVERABLES</a:t>
            </a:r>
            <a:endParaRPr sz="3020">
              <a:solidFill>
                <a:schemeClr val="lt1"/>
              </a:solidFill>
            </a:endParaRPr>
          </a:p>
        </p:txBody>
      </p:sp>
      <p:sp>
        <p:nvSpPr>
          <p:cNvPr id="390" name="Google Shape;390;p28"/>
          <p:cNvSpPr txBox="1"/>
          <p:nvPr>
            <p:ph idx="1" type="body"/>
          </p:nvPr>
        </p:nvSpPr>
        <p:spPr>
          <a:xfrm>
            <a:off x="558000" y="1597875"/>
            <a:ext cx="80280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100">
                <a:solidFill>
                  <a:schemeClr val="lt1"/>
                </a:solidFill>
              </a:rPr>
              <a:t>Github Repository</a:t>
            </a:r>
            <a:endParaRPr b="1" i="1" sz="2100">
              <a:solidFill>
                <a:schemeClr val="lt1"/>
              </a:solidFill>
            </a:endParaRPr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AutoNum type="arabicPeriod"/>
            </a:pPr>
            <a:r>
              <a:rPr b="1" i="1" lang="en" sz="2100">
                <a:solidFill>
                  <a:schemeClr val="lt1"/>
                </a:solidFill>
              </a:rPr>
              <a:t>Map code</a:t>
            </a:r>
            <a:endParaRPr b="1" i="1" sz="2100">
              <a:solidFill>
                <a:schemeClr val="lt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AutoNum type="arabicPeriod"/>
            </a:pPr>
            <a:r>
              <a:rPr b="1" i="1" lang="en" sz="2100">
                <a:solidFill>
                  <a:schemeClr val="lt1"/>
                </a:solidFill>
              </a:rPr>
              <a:t>Database</a:t>
            </a:r>
            <a:endParaRPr b="1" i="1" sz="2100">
              <a:solidFill>
                <a:schemeClr val="lt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AutoNum type="arabicPeriod"/>
            </a:pPr>
            <a:r>
              <a:rPr b="1" i="1" lang="en" sz="2100">
                <a:solidFill>
                  <a:schemeClr val="lt1"/>
                </a:solidFill>
              </a:rPr>
              <a:t>User Guide</a:t>
            </a:r>
            <a:endParaRPr b="1" i="1" sz="2100">
              <a:solidFill>
                <a:schemeClr val="lt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AutoNum type="arabicPeriod"/>
            </a:pPr>
            <a:r>
              <a:rPr b="1" i="1" lang="en" sz="2100">
                <a:solidFill>
                  <a:schemeClr val="lt1"/>
                </a:solidFill>
              </a:rPr>
              <a:t>Slide presentation</a:t>
            </a:r>
            <a:endParaRPr b="1" i="1" sz="2100">
              <a:solidFill>
                <a:schemeClr val="lt1"/>
              </a:solidFill>
            </a:endParaRPr>
          </a:p>
        </p:txBody>
      </p:sp>
      <p:pic>
        <p:nvPicPr>
          <p:cNvPr id="391" name="Google Shape;3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325" y="0"/>
            <a:ext cx="2531675" cy="190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FUTURE PLANS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397" name="Google Shape;397;p29"/>
          <p:cNvSpPr txBox="1"/>
          <p:nvPr>
            <p:ph idx="1" type="body"/>
          </p:nvPr>
        </p:nvSpPr>
        <p:spPr>
          <a:xfrm>
            <a:off x="474225" y="1597875"/>
            <a:ext cx="7946400" cy="32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We have prepared a user manual/guide as a resource for you once this project comes to an end.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 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This guide will include tutorials on how to update the map with new locations and how they can add temporary event locations as well. 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</p:txBody>
      </p:sp>
      <p:pic>
        <p:nvPicPr>
          <p:cNvPr id="398" name="Google Shape;3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325" y="0"/>
            <a:ext cx="2531675" cy="190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SUGGESTIONS FOR FUTURE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LANGLEY PARK GROUP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404" name="Google Shape;404;p30"/>
          <p:cNvSpPr txBox="1"/>
          <p:nvPr>
            <p:ph idx="1" type="body"/>
          </p:nvPr>
        </p:nvSpPr>
        <p:spPr>
          <a:xfrm>
            <a:off x="474225" y="1597875"/>
            <a:ext cx="7946400" cy="32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84">
                <a:solidFill>
                  <a:schemeClr val="lt1"/>
                </a:solidFill>
              </a:rPr>
              <a:t>As we wrap up our contributions to this project we have come up with some points and suggestions that the future students you guys work with can use.</a:t>
            </a:r>
            <a:endParaRPr sz="3984">
              <a:solidFill>
                <a:schemeClr val="lt1"/>
              </a:solidFill>
            </a:endParaRPr>
          </a:p>
          <a:p>
            <a:pPr indent="-348788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eriod"/>
            </a:pPr>
            <a:r>
              <a:rPr lang="en" sz="3984">
                <a:solidFill>
                  <a:schemeClr val="lt1"/>
                </a:solidFill>
              </a:rPr>
              <a:t>Automate moving the information from the database to the JSON file</a:t>
            </a:r>
            <a:endParaRPr sz="3984">
              <a:solidFill>
                <a:schemeClr val="lt1"/>
              </a:solidFill>
            </a:endParaRPr>
          </a:p>
          <a:p>
            <a:pPr indent="-348788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eriod"/>
            </a:pPr>
            <a:r>
              <a:rPr lang="en" sz="3984">
                <a:solidFill>
                  <a:schemeClr val="lt1"/>
                </a:solidFill>
              </a:rPr>
              <a:t>Mapping of transit lines connecting different metro stations</a:t>
            </a:r>
            <a:endParaRPr sz="3984">
              <a:solidFill>
                <a:schemeClr val="lt1"/>
              </a:solidFill>
            </a:endParaRPr>
          </a:p>
          <a:p>
            <a:pPr indent="-348788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eriod"/>
            </a:pPr>
            <a:r>
              <a:rPr lang="en" sz="3984">
                <a:solidFill>
                  <a:schemeClr val="lt1"/>
                </a:solidFill>
              </a:rPr>
              <a:t>Pictures added to the popup content in locations</a:t>
            </a:r>
            <a:endParaRPr sz="3984">
              <a:solidFill>
                <a:schemeClr val="lt1"/>
              </a:solidFill>
            </a:endParaRPr>
          </a:p>
          <a:p>
            <a:pPr indent="-348788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eriod"/>
            </a:pPr>
            <a:r>
              <a:rPr lang="en" sz="3984">
                <a:solidFill>
                  <a:schemeClr val="lt1"/>
                </a:solidFill>
              </a:rPr>
              <a:t>Integration of a 3D map like Google Earth to capture more realism</a:t>
            </a:r>
            <a:endParaRPr sz="3984">
              <a:solidFill>
                <a:schemeClr val="lt1"/>
              </a:solidFill>
            </a:endParaRPr>
          </a:p>
          <a:p>
            <a:pPr indent="-348788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eriod"/>
            </a:pPr>
            <a:r>
              <a:rPr lang="en" sz="3984">
                <a:solidFill>
                  <a:schemeClr val="lt1"/>
                </a:solidFill>
              </a:rPr>
              <a:t>Addition of green line transit points</a:t>
            </a:r>
            <a:endParaRPr sz="3984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</p:txBody>
      </p:sp>
      <p:pic>
        <p:nvPicPr>
          <p:cNvPr id="405" name="Google Shape;4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325" y="0"/>
            <a:ext cx="2531675" cy="190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1"/>
          <p:cNvSpPr txBox="1"/>
          <p:nvPr>
            <p:ph idx="1" type="subTitle"/>
          </p:nvPr>
        </p:nvSpPr>
        <p:spPr>
          <a:xfrm>
            <a:off x="1354950" y="2997400"/>
            <a:ext cx="64341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Maven Pro"/>
                <a:ea typeface="Maven Pro"/>
                <a:cs typeface="Maven Pro"/>
                <a:sym typeface="Maven Pro"/>
              </a:rPr>
              <a:t>THANK YOU!</a:t>
            </a:r>
            <a:endParaRPr b="1" sz="30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Maven Pro"/>
                <a:ea typeface="Maven Pro"/>
                <a:cs typeface="Maven Pro"/>
                <a:sym typeface="Maven Pro"/>
              </a:rPr>
              <a:t>ANY QUESTIONS?</a:t>
            </a:r>
            <a:endParaRPr b="1" sz="30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11" name="Google Shape;41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0106" y="543900"/>
            <a:ext cx="3823775" cy="287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AGENDA 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740550" y="1828325"/>
            <a:ext cx="76629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b="1" i="1" lang="en" sz="2400">
                <a:solidFill>
                  <a:schemeClr val="lt1"/>
                </a:solidFill>
              </a:rPr>
              <a:t>Team Introduction</a:t>
            </a:r>
            <a:endParaRPr b="1" i="1"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b="1" i="1" lang="en" sz="2400">
                <a:solidFill>
                  <a:schemeClr val="lt1"/>
                </a:solidFill>
              </a:rPr>
              <a:t>Project Scope</a:t>
            </a:r>
            <a:endParaRPr b="1" i="1"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b="1" i="1" lang="en" sz="2400">
                <a:solidFill>
                  <a:schemeClr val="lt1"/>
                </a:solidFill>
              </a:rPr>
              <a:t>Data</a:t>
            </a:r>
            <a:endParaRPr b="1" i="1"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b="1" i="1" lang="en" sz="2400">
                <a:solidFill>
                  <a:schemeClr val="lt1"/>
                </a:solidFill>
              </a:rPr>
              <a:t>Our Map</a:t>
            </a:r>
            <a:endParaRPr b="1" i="1"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b="1" i="1" lang="en" sz="2400">
                <a:solidFill>
                  <a:schemeClr val="lt1"/>
                </a:solidFill>
              </a:rPr>
              <a:t>Future Plans</a:t>
            </a:r>
            <a:endParaRPr b="1" i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325" y="0"/>
            <a:ext cx="2531675" cy="190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MEET OUR TEAM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91" name="Google Shape;291;p15"/>
          <p:cNvSpPr txBox="1"/>
          <p:nvPr>
            <p:ph idx="1" type="body"/>
          </p:nvPr>
        </p:nvSpPr>
        <p:spPr>
          <a:xfrm>
            <a:off x="740550" y="1828325"/>
            <a:ext cx="8269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</a:rPr>
              <a:t>Vincent Chung: </a:t>
            </a:r>
            <a:r>
              <a:rPr lang="en" sz="2100">
                <a:solidFill>
                  <a:schemeClr val="lt1"/>
                </a:solidFill>
              </a:rPr>
              <a:t>Project Manager and </a:t>
            </a:r>
            <a:r>
              <a:rPr lang="en" sz="2100">
                <a:solidFill>
                  <a:schemeClr val="lt1"/>
                </a:solidFill>
              </a:rPr>
              <a:t>Software Developer 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</a:rPr>
              <a:t>Selin Erdogan</a:t>
            </a:r>
            <a:r>
              <a:rPr lang="en" sz="2100">
                <a:solidFill>
                  <a:schemeClr val="lt1"/>
                </a:solidFill>
              </a:rPr>
              <a:t>: </a:t>
            </a:r>
            <a:r>
              <a:rPr lang="en" sz="2100">
                <a:solidFill>
                  <a:schemeClr val="lt1"/>
                </a:solidFill>
              </a:rPr>
              <a:t>Communications Lead and Database Developer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</a:rPr>
              <a:t>Jonathan Evans</a:t>
            </a:r>
            <a:r>
              <a:rPr lang="en" sz="2100">
                <a:solidFill>
                  <a:schemeClr val="lt1"/>
                </a:solidFill>
              </a:rPr>
              <a:t>: </a:t>
            </a:r>
            <a:r>
              <a:rPr lang="en" sz="2100">
                <a:solidFill>
                  <a:schemeClr val="lt1"/>
                </a:solidFill>
              </a:rPr>
              <a:t>Software Developer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</a:rPr>
              <a:t>Manuel Orallo</a:t>
            </a:r>
            <a:r>
              <a:rPr lang="en" sz="2100">
                <a:solidFill>
                  <a:schemeClr val="lt1"/>
                </a:solidFill>
              </a:rPr>
              <a:t>: </a:t>
            </a:r>
            <a:r>
              <a:rPr lang="en" sz="2100">
                <a:solidFill>
                  <a:schemeClr val="lt1"/>
                </a:solidFill>
              </a:rPr>
              <a:t>Data Engineer 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292" name="Google Shape;2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325" y="0"/>
            <a:ext cx="2531675" cy="190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PROJECT SCOPE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98" name="Google Shape;298;p16"/>
          <p:cNvSpPr txBox="1"/>
          <p:nvPr>
            <p:ph idx="1" type="body"/>
          </p:nvPr>
        </p:nvSpPr>
        <p:spPr>
          <a:xfrm>
            <a:off x="204025" y="1461200"/>
            <a:ext cx="8611200" cy="3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In our first meeting, we discussed some </a:t>
            </a:r>
            <a:r>
              <a:rPr b="1" lang="en" sz="2100">
                <a:solidFill>
                  <a:schemeClr val="lt1"/>
                </a:solidFill>
              </a:rPr>
              <a:t>current issues</a:t>
            </a:r>
            <a:r>
              <a:rPr lang="en" sz="2100">
                <a:solidFill>
                  <a:schemeClr val="lt1"/>
                </a:solidFill>
              </a:rPr>
              <a:t> in the Langley Park area that we could look at. 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These included:</a:t>
            </a:r>
            <a:endParaRPr sz="2100">
              <a:solidFill>
                <a:schemeClr val="lt1"/>
              </a:solidFill>
            </a:endParaRPr>
          </a:p>
          <a:p>
            <a:pPr indent="-361950" lvl="1" marL="9144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Char char="○"/>
            </a:pPr>
            <a:r>
              <a:rPr b="1" i="1" lang="en" sz="2100">
                <a:solidFill>
                  <a:schemeClr val="lt1"/>
                </a:solidFill>
              </a:rPr>
              <a:t>Legal food vending areas</a:t>
            </a:r>
            <a:endParaRPr b="1" i="1" sz="2100">
              <a:solidFill>
                <a:schemeClr val="lt1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○"/>
            </a:pPr>
            <a:r>
              <a:rPr b="1" i="1" lang="en" sz="2100">
                <a:solidFill>
                  <a:schemeClr val="lt1"/>
                </a:solidFill>
              </a:rPr>
              <a:t>Lack of public trash cans</a:t>
            </a:r>
            <a:endParaRPr b="1" i="1" sz="2100">
              <a:solidFill>
                <a:schemeClr val="lt1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○"/>
            </a:pPr>
            <a:r>
              <a:rPr b="1" i="1" lang="en" sz="2100">
                <a:solidFill>
                  <a:schemeClr val="lt1"/>
                </a:solidFill>
              </a:rPr>
              <a:t>Purple line effect on the area and housing market</a:t>
            </a:r>
            <a:endParaRPr b="1" i="1" sz="2100">
              <a:solidFill>
                <a:schemeClr val="lt1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○"/>
            </a:pPr>
            <a:r>
              <a:rPr b="1" i="1" lang="en" sz="2100">
                <a:solidFill>
                  <a:schemeClr val="lt1"/>
                </a:solidFill>
              </a:rPr>
              <a:t>Improve gre</a:t>
            </a:r>
            <a:r>
              <a:rPr b="1" i="1" lang="en" sz="2100">
                <a:solidFill>
                  <a:schemeClr val="lt1"/>
                </a:solidFill>
              </a:rPr>
              <a:t>en spaces</a:t>
            </a:r>
            <a:endParaRPr b="1" i="1"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99" name="Google Shape;2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325" y="0"/>
            <a:ext cx="2531675" cy="190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PROJECT SCOPE CONT.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305" name="Google Shape;305;p17"/>
          <p:cNvSpPr txBox="1"/>
          <p:nvPr>
            <p:ph idx="1" type="body"/>
          </p:nvPr>
        </p:nvSpPr>
        <p:spPr>
          <a:xfrm>
            <a:off x="204025" y="1461200"/>
            <a:ext cx="8611200" cy="3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However, we found that there was </a:t>
            </a:r>
            <a:r>
              <a:rPr b="1" lang="en" sz="2100">
                <a:solidFill>
                  <a:schemeClr val="lt1"/>
                </a:solidFill>
              </a:rPr>
              <a:t>not</a:t>
            </a:r>
            <a:r>
              <a:rPr b="1" lang="en" sz="2100">
                <a:solidFill>
                  <a:schemeClr val="lt1"/>
                </a:solidFill>
              </a:rPr>
              <a:t> enough data</a:t>
            </a:r>
            <a:r>
              <a:rPr lang="en" sz="2100">
                <a:solidFill>
                  <a:schemeClr val="lt1"/>
                </a:solidFill>
              </a:rPr>
              <a:t> to carry out those projects.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After discussion with the group and you guys</a:t>
            </a:r>
            <a:r>
              <a:rPr lang="en" sz="2100">
                <a:solidFill>
                  <a:schemeClr val="lt1"/>
                </a:solidFill>
              </a:rPr>
              <a:t>,</a:t>
            </a:r>
            <a:r>
              <a:rPr lang="en" sz="2100">
                <a:solidFill>
                  <a:schemeClr val="lt1"/>
                </a:solidFill>
              </a:rPr>
              <a:t> we decided to land on an </a:t>
            </a:r>
            <a:r>
              <a:rPr b="1" lang="en" sz="2100">
                <a:solidFill>
                  <a:schemeClr val="lt1"/>
                </a:solidFill>
              </a:rPr>
              <a:t>interactive map</a:t>
            </a:r>
            <a:r>
              <a:rPr lang="en" sz="2100">
                <a:solidFill>
                  <a:schemeClr val="lt1"/>
                </a:solidFill>
              </a:rPr>
              <a:t> consisting of key locations in the Langley Park community.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During our second meeting, we confirmed the scope and </a:t>
            </a:r>
            <a:r>
              <a:rPr lang="en" sz="2100">
                <a:solidFill>
                  <a:schemeClr val="lt1"/>
                </a:solidFill>
              </a:rPr>
              <a:t>deliverables</a:t>
            </a:r>
            <a:r>
              <a:rPr lang="en" sz="2100">
                <a:solidFill>
                  <a:schemeClr val="lt1"/>
                </a:solidFill>
              </a:rPr>
              <a:t> for this map. 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306" name="Google Shape;3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325" y="0"/>
            <a:ext cx="2531675" cy="190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WHAT ARE WE DOING?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312" name="Google Shape;312;p18"/>
          <p:cNvSpPr txBox="1"/>
          <p:nvPr>
            <p:ph idx="1" type="body"/>
          </p:nvPr>
        </p:nvSpPr>
        <p:spPr>
          <a:xfrm>
            <a:off x="253800" y="1440425"/>
            <a:ext cx="5196000" cy="35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50">
                <a:solidFill>
                  <a:schemeClr val="lt1"/>
                </a:solidFill>
              </a:rPr>
              <a:t>R</a:t>
            </a:r>
            <a:r>
              <a:rPr lang="en" sz="8050">
                <a:solidFill>
                  <a:schemeClr val="lt1"/>
                </a:solidFill>
              </a:rPr>
              <a:t>esidents of Langley Park </a:t>
            </a:r>
            <a:r>
              <a:rPr b="1" lang="en" sz="8050">
                <a:solidFill>
                  <a:schemeClr val="lt1"/>
                </a:solidFill>
              </a:rPr>
              <a:t>need resources to help them </a:t>
            </a:r>
            <a:r>
              <a:rPr b="1" lang="en" sz="8050">
                <a:solidFill>
                  <a:schemeClr val="lt1"/>
                </a:solidFill>
              </a:rPr>
              <a:t>navigate</a:t>
            </a:r>
            <a:r>
              <a:rPr b="1" lang="en" sz="8050">
                <a:solidFill>
                  <a:schemeClr val="lt1"/>
                </a:solidFill>
              </a:rPr>
              <a:t> the community</a:t>
            </a:r>
            <a:r>
              <a:rPr lang="en" sz="8050">
                <a:solidFill>
                  <a:schemeClr val="lt1"/>
                </a:solidFill>
              </a:rPr>
              <a:t>. Our map will aim to focus on these resources.</a:t>
            </a:r>
            <a:endParaRPr sz="8050">
              <a:solidFill>
                <a:schemeClr val="lt1"/>
              </a:solidFill>
            </a:endParaRPr>
          </a:p>
          <a:p>
            <a:pPr indent="-356396" lvl="0" marL="9144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b="1" i="1" lang="en" sz="8050">
                <a:solidFill>
                  <a:schemeClr val="lt1"/>
                </a:solidFill>
              </a:rPr>
              <a:t>Education </a:t>
            </a:r>
            <a:endParaRPr b="1" i="1" sz="8050">
              <a:solidFill>
                <a:schemeClr val="lt1"/>
              </a:solidFill>
            </a:endParaRPr>
          </a:p>
          <a:p>
            <a:pPr indent="-356396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b="1" i="1" lang="en" sz="8050">
                <a:solidFill>
                  <a:schemeClr val="lt1"/>
                </a:solidFill>
              </a:rPr>
              <a:t>Recreation </a:t>
            </a:r>
            <a:endParaRPr b="1" i="1" sz="8050">
              <a:solidFill>
                <a:schemeClr val="lt1"/>
              </a:solidFill>
            </a:endParaRPr>
          </a:p>
          <a:p>
            <a:pPr indent="-356396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b="1" i="1" lang="en" sz="8050">
                <a:solidFill>
                  <a:schemeClr val="lt1"/>
                </a:solidFill>
              </a:rPr>
              <a:t>Social/legal services</a:t>
            </a:r>
            <a:endParaRPr b="1" i="1" sz="8050">
              <a:solidFill>
                <a:schemeClr val="lt1"/>
              </a:solidFill>
            </a:endParaRPr>
          </a:p>
          <a:p>
            <a:pPr indent="-356396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b="1" i="1" lang="en" sz="8050">
                <a:solidFill>
                  <a:schemeClr val="lt1"/>
                </a:solidFill>
              </a:rPr>
              <a:t>Religious</a:t>
            </a:r>
            <a:endParaRPr b="1" i="1" sz="8050">
              <a:solidFill>
                <a:schemeClr val="lt1"/>
              </a:solidFill>
            </a:endParaRPr>
          </a:p>
          <a:p>
            <a:pPr indent="-356396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b="1" i="1" lang="en" sz="8050">
                <a:solidFill>
                  <a:schemeClr val="lt1"/>
                </a:solidFill>
              </a:rPr>
              <a:t>Health</a:t>
            </a:r>
            <a:endParaRPr b="1" i="1" sz="8050">
              <a:solidFill>
                <a:schemeClr val="lt1"/>
              </a:solidFill>
            </a:endParaRPr>
          </a:p>
          <a:p>
            <a:pPr indent="-356396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b="1" i="1" lang="en" sz="8050">
                <a:solidFill>
                  <a:schemeClr val="lt1"/>
                </a:solidFill>
              </a:rPr>
              <a:t>Youth services</a:t>
            </a:r>
            <a:endParaRPr b="1" i="1" sz="8050">
              <a:solidFill>
                <a:schemeClr val="lt1"/>
              </a:solidFill>
            </a:endParaRPr>
          </a:p>
          <a:p>
            <a:pPr indent="-356396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b="1" i="1" lang="en" sz="8050">
                <a:solidFill>
                  <a:schemeClr val="lt1"/>
                </a:solidFill>
              </a:rPr>
              <a:t>Transit </a:t>
            </a:r>
            <a:endParaRPr b="1" i="1" sz="84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8"/>
          <p:cNvSpPr/>
          <p:nvPr/>
        </p:nvSpPr>
        <p:spPr>
          <a:xfrm>
            <a:off x="5376300" y="2006075"/>
            <a:ext cx="2706000" cy="2414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4" name="Google Shape;314;p18"/>
          <p:cNvSpPr txBox="1"/>
          <p:nvPr/>
        </p:nvSpPr>
        <p:spPr>
          <a:xfrm>
            <a:off x="5527350" y="2006075"/>
            <a:ext cx="2403900" cy="24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We are actively collaborating with the Langley Park Website Assessment team to integrate the map into their website</a:t>
            </a:r>
            <a:endParaRPr i="1"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15" name="Google Shape;3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325" y="0"/>
            <a:ext cx="2531675" cy="190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9"/>
          <p:cNvSpPr txBox="1"/>
          <p:nvPr>
            <p:ph type="title"/>
          </p:nvPr>
        </p:nvSpPr>
        <p:spPr>
          <a:xfrm>
            <a:off x="1430200" y="6090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DATA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321" name="Google Shape;321;p19"/>
          <p:cNvSpPr txBox="1"/>
          <p:nvPr>
            <p:ph idx="1" type="body"/>
          </p:nvPr>
        </p:nvSpPr>
        <p:spPr>
          <a:xfrm>
            <a:off x="254800" y="1474975"/>
            <a:ext cx="8205900" cy="31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We were able to build off an existing database from the </a:t>
            </a:r>
            <a:r>
              <a:rPr b="1" lang="en" sz="2100">
                <a:solidFill>
                  <a:schemeClr val="lt1"/>
                </a:solidFill>
              </a:rPr>
              <a:t>previous semester’s group</a:t>
            </a:r>
            <a:r>
              <a:rPr lang="en" sz="2100">
                <a:solidFill>
                  <a:schemeClr val="lt1"/>
                </a:solidFill>
              </a:rPr>
              <a:t> that already included some community resources in the Langley Park area.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However, in order to </a:t>
            </a:r>
            <a:r>
              <a:rPr b="1" lang="en" sz="2100">
                <a:solidFill>
                  <a:schemeClr val="lt1"/>
                </a:solidFill>
              </a:rPr>
              <a:t>optimize</a:t>
            </a:r>
            <a:r>
              <a:rPr lang="en" sz="2100">
                <a:solidFill>
                  <a:schemeClr val="lt1"/>
                </a:solidFill>
              </a:rPr>
              <a:t> this data for our map we had to make some additions and do some cleaning.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We Added: </a:t>
            </a:r>
            <a:r>
              <a:rPr b="1" i="1" lang="en" sz="2100">
                <a:solidFill>
                  <a:schemeClr val="lt1"/>
                </a:solidFill>
              </a:rPr>
              <a:t>Locations, Hours of operation, Latitude/longitude </a:t>
            </a:r>
            <a:r>
              <a:rPr b="1" i="1" lang="en" sz="2100">
                <a:solidFill>
                  <a:schemeClr val="lt1"/>
                </a:solidFill>
              </a:rPr>
              <a:t>coordinates, </a:t>
            </a:r>
            <a:r>
              <a:rPr b="1" i="1" lang="en" sz="2100">
                <a:solidFill>
                  <a:schemeClr val="lt1"/>
                </a:solidFill>
              </a:rPr>
              <a:t>Website links, Categories for filtering</a:t>
            </a:r>
            <a:endParaRPr b="1" i="1"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322" name="Google Shape;3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325" y="0"/>
            <a:ext cx="2531675" cy="190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PREVIOUS DATABASE</a:t>
            </a:r>
            <a:endParaRPr sz="3000">
              <a:solidFill>
                <a:schemeClr val="lt1"/>
              </a:solidFill>
            </a:endParaRPr>
          </a:p>
        </p:txBody>
      </p:sp>
      <p:pic>
        <p:nvPicPr>
          <p:cNvPr id="328" name="Google Shape;3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825" y="1738025"/>
            <a:ext cx="7457075" cy="312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2325" y="0"/>
            <a:ext cx="2531675" cy="190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1"/>
          <p:cNvSpPr txBox="1"/>
          <p:nvPr>
            <p:ph type="title"/>
          </p:nvPr>
        </p:nvSpPr>
        <p:spPr>
          <a:xfrm>
            <a:off x="1453300" y="6152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OUR UPDATED</a:t>
            </a:r>
            <a:r>
              <a:rPr lang="en" sz="3000">
                <a:solidFill>
                  <a:schemeClr val="lt1"/>
                </a:solidFill>
              </a:rPr>
              <a:t> DATABASE</a:t>
            </a:r>
            <a:endParaRPr sz="3000">
              <a:solidFill>
                <a:schemeClr val="lt1"/>
              </a:solidFill>
            </a:endParaRPr>
          </a:p>
        </p:txBody>
      </p:sp>
      <p:pic>
        <p:nvPicPr>
          <p:cNvPr id="335" name="Google Shape;3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450" y="1661850"/>
            <a:ext cx="7993123" cy="290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2325" y="0"/>
            <a:ext cx="2531675" cy="190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